
<file path=[Content_Types].xml><?xml version="1.0" encoding="utf-8"?>
<Types xmlns="http://schemas.openxmlformats.org/package/2006/content-types">
  <Default Extension="png" ContentType="image/png"/>
  <Default Extension="emf" ContentType="image/x-emf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</p:sldMasterIdLst>
  <p:notesMasterIdLst>
    <p:notesMasterId r:id="rId32"/>
  </p:notesMasterIdLst>
  <p:sldIdLst>
    <p:sldId id="299" r:id="rId3"/>
    <p:sldId id="279" r:id="rId4"/>
    <p:sldId id="278" r:id="rId5"/>
    <p:sldId id="277" r:id="rId6"/>
    <p:sldId id="274" r:id="rId7"/>
    <p:sldId id="271" r:id="rId8"/>
    <p:sldId id="301" r:id="rId9"/>
    <p:sldId id="303" r:id="rId10"/>
    <p:sldId id="302" r:id="rId11"/>
    <p:sldId id="300" r:id="rId12"/>
    <p:sldId id="270" r:id="rId13"/>
    <p:sldId id="286" r:id="rId14"/>
    <p:sldId id="287" r:id="rId15"/>
    <p:sldId id="289" r:id="rId16"/>
    <p:sldId id="292" r:id="rId17"/>
    <p:sldId id="293" r:id="rId18"/>
    <p:sldId id="294" r:id="rId19"/>
    <p:sldId id="295" r:id="rId20"/>
    <p:sldId id="281" r:id="rId21"/>
    <p:sldId id="265" r:id="rId22"/>
    <p:sldId id="291" r:id="rId23"/>
    <p:sldId id="290" r:id="rId24"/>
    <p:sldId id="272" r:id="rId25"/>
    <p:sldId id="266" r:id="rId26"/>
    <p:sldId id="268" r:id="rId27"/>
    <p:sldId id="269" r:id="rId28"/>
    <p:sldId id="285" r:id="rId29"/>
    <p:sldId id="273" r:id="rId30"/>
    <p:sldId id="298" r:id="rId31"/>
  </p:sldIdLst>
  <p:sldSz cx="12192000" cy="6858000"/>
  <p:notesSz cx="6858000" cy="9144000"/>
  <p:custShowLst>
    <p:custShow name="Sponsor Slides" id="0">
      <p:sldLst/>
    </p:custShow>
    <p:custShow name="Main Slides" id="1">
      <p:sldLst>
        <p:sld r:id="rId3"/>
        <p:sld r:id="rId4"/>
        <p:sld r:id="rId5"/>
        <p:sld r:id="rId6"/>
        <p:sld r:id="rId7"/>
        <p:sld r:id="rId8"/>
        <p:sld r:id="rId9"/>
        <p:sld r:id="rId10"/>
        <p:sld r:id="rId11"/>
        <p:sld r:id="rId12"/>
        <p:sld r:id="rId13"/>
        <p:sld r:id="rId14"/>
        <p:sld r:id="rId15"/>
        <p:sld r:id="rId16"/>
        <p:sld r:id="rId17"/>
        <p:sld r:id="rId18"/>
        <p:sld r:id="rId19"/>
        <p:sld r:id="rId20"/>
        <p:sld r:id="rId21"/>
        <p:sld r:id="rId22"/>
        <p:sld r:id="rId23"/>
        <p:sld r:id="rId24"/>
        <p:sld r:id="rId25"/>
        <p:sld r:id="rId26"/>
        <p:sld r:id="rId27"/>
        <p:sld r:id="rId28"/>
        <p:sld r:id="rId29"/>
        <p:sld r:id="rId30"/>
        <p:sld r:id="rId31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BD4AE434-FB75-488A-BE53-0A8BF7EA68DF}">
          <p14:sldIdLst>
            <p14:sldId id="299"/>
            <p14:sldId id="279"/>
            <p14:sldId id="278"/>
            <p14:sldId id="277"/>
            <p14:sldId id="274"/>
            <p14:sldId id="271"/>
            <p14:sldId id="301"/>
            <p14:sldId id="303"/>
            <p14:sldId id="302"/>
            <p14:sldId id="300"/>
            <p14:sldId id="270"/>
            <p14:sldId id="286"/>
            <p14:sldId id="287"/>
            <p14:sldId id="289"/>
            <p14:sldId id="292"/>
            <p14:sldId id="293"/>
            <p14:sldId id="294"/>
            <p14:sldId id="295"/>
            <p14:sldId id="281"/>
            <p14:sldId id="265"/>
            <p14:sldId id="291"/>
            <p14:sldId id="290"/>
            <p14:sldId id="272"/>
            <p14:sldId id="266"/>
            <p14:sldId id="268"/>
            <p14:sldId id="269"/>
            <p14:sldId id="285"/>
            <p14:sldId id="273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custShow id="0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6767"/>
    <a:srgbClr val="FFFFFF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6" autoAdjust="0"/>
    <p:restoredTop sz="85055" autoAdjust="0"/>
  </p:normalViewPr>
  <p:slideViewPr>
    <p:cSldViewPr snapToGrid="0">
      <p:cViewPr>
        <p:scale>
          <a:sx n="80" d="100"/>
          <a:sy n="80" d="100"/>
        </p:scale>
        <p:origin x="330" y="-1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5E5D6F-3B75-4426-B1F4-28FA98CFC696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F140B4-0D2C-482C-889B-250513662183}">
      <dgm:prSet phldrT="[Text]"/>
      <dgm:spPr/>
      <dgm:t>
        <a:bodyPr/>
        <a:lstStyle/>
        <a:p>
          <a:r>
            <a:rPr lang="en-US" dirty="0" err="1"/>
            <a:t>NuGet</a:t>
          </a:r>
          <a:r>
            <a:rPr lang="en-US" dirty="0"/>
            <a:t> Cache</a:t>
          </a:r>
        </a:p>
      </dgm:t>
    </dgm:pt>
    <dgm:pt modelId="{E893CE5A-A319-47B5-845B-410F401E4260}" type="parTrans" cxnId="{F58F50B6-FE10-4459-A876-3788F6E7C5BE}">
      <dgm:prSet/>
      <dgm:spPr/>
      <dgm:t>
        <a:bodyPr/>
        <a:lstStyle/>
        <a:p>
          <a:endParaRPr lang="en-US"/>
        </a:p>
      </dgm:t>
    </dgm:pt>
    <dgm:pt modelId="{38A1D187-77DA-4851-AC91-1FA34CA7375D}" type="sibTrans" cxnId="{F58F50B6-FE10-4459-A876-3788F6E7C5BE}">
      <dgm:prSet/>
      <dgm:spPr/>
      <dgm:t>
        <a:bodyPr/>
        <a:lstStyle/>
        <a:p>
          <a:endParaRPr lang="en-US"/>
        </a:p>
      </dgm:t>
    </dgm:pt>
    <dgm:pt modelId="{BEDE9E38-E160-47E3-826B-13CD13EE42EC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2130942D-44E0-4218-AE63-8F06607B86CA}" type="parTrans" cxnId="{2E55091E-234A-4E2B-B1BA-64311092FB5A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6D61473-8E5F-41F3-9E03-7BF078ED9060}" type="sibTrans" cxnId="{2E55091E-234A-4E2B-B1BA-64311092FB5A}">
      <dgm:prSet/>
      <dgm:spPr/>
      <dgm:t>
        <a:bodyPr/>
        <a:lstStyle/>
        <a:p>
          <a:endParaRPr lang="en-US"/>
        </a:p>
      </dgm:t>
    </dgm:pt>
    <dgm:pt modelId="{A7BCB9EF-52C6-4E6C-A50B-AFD24452AD2B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D39D0594-1A57-4CD1-94E3-9B4084B325D0}" type="parTrans" cxnId="{11758030-4398-4CBA-9D2B-C013464E3F71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F5EB0A9-56E5-4339-BB95-193C4EF35549}" type="sibTrans" cxnId="{11758030-4398-4CBA-9D2B-C013464E3F71}">
      <dgm:prSet/>
      <dgm:spPr/>
      <dgm:t>
        <a:bodyPr/>
        <a:lstStyle/>
        <a:p>
          <a:endParaRPr lang="en-US"/>
        </a:p>
      </dgm:t>
    </dgm:pt>
    <dgm:pt modelId="{ACAA7B50-188D-407F-A43C-D954754234D3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8B6C5DE7-A594-48F5-8D77-281D8AF44571}" type="parTrans" cxnId="{CDA0602B-3A08-4CBF-8F09-28800E7144FB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A23AD5B1-0B5D-45BF-9FD7-9E32148FDFBF}" type="sibTrans" cxnId="{CDA0602B-3A08-4CBF-8F09-28800E7144FB}">
      <dgm:prSet/>
      <dgm:spPr/>
      <dgm:t>
        <a:bodyPr/>
        <a:lstStyle/>
        <a:p>
          <a:endParaRPr lang="en-US"/>
        </a:p>
      </dgm:t>
    </dgm:pt>
    <dgm:pt modelId="{2D958EBC-EEC5-40D1-BC43-B841FA963109}" type="pres">
      <dgm:prSet presAssocID="{515E5D6F-3B75-4426-B1F4-28FA98CFC69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7BC12FDD-B467-4F57-A8C2-4AA32A5FC904}" type="pres">
      <dgm:prSet presAssocID="{1FF140B4-0D2C-482C-889B-250513662183}" presName="singleCycle" presStyleCnt="0"/>
      <dgm:spPr/>
    </dgm:pt>
    <dgm:pt modelId="{D73E2AA8-3E3D-499A-934F-99A86B552DBB}" type="pres">
      <dgm:prSet presAssocID="{1FF140B4-0D2C-482C-889B-250513662183}" presName="singleCenter" presStyleLbl="node1" presStyleIdx="0" presStyleCnt="4" custScaleX="81383" custScaleY="83006">
        <dgm:presLayoutVars>
          <dgm:chMax val="7"/>
          <dgm:chPref val="7"/>
        </dgm:presLayoutVars>
      </dgm:prSet>
      <dgm:spPr/>
    </dgm:pt>
    <dgm:pt modelId="{363DCCC6-68A6-43AF-BF01-57773A83F0A8}" type="pres">
      <dgm:prSet presAssocID="{2130942D-44E0-4218-AE63-8F06607B86CA}" presName="Name56" presStyleLbl="parChTrans1D2" presStyleIdx="0" presStyleCnt="3"/>
      <dgm:spPr/>
    </dgm:pt>
    <dgm:pt modelId="{4FE75B09-AD71-4AA1-9E09-CDA8C04848B0}" type="pres">
      <dgm:prSet presAssocID="{BEDE9E38-E160-47E3-826B-13CD13EE42EC}" presName="text0" presStyleLbl="node1" presStyleIdx="1" presStyleCnt="4">
        <dgm:presLayoutVars>
          <dgm:bulletEnabled val="1"/>
        </dgm:presLayoutVars>
      </dgm:prSet>
      <dgm:spPr/>
    </dgm:pt>
    <dgm:pt modelId="{129A522B-F41A-45F6-99F4-59814D48711C}" type="pres">
      <dgm:prSet presAssocID="{D39D0594-1A57-4CD1-94E3-9B4084B325D0}" presName="Name56" presStyleLbl="parChTrans1D2" presStyleIdx="1" presStyleCnt="3"/>
      <dgm:spPr/>
    </dgm:pt>
    <dgm:pt modelId="{BFFBAA5D-3007-4AD3-9B4D-D79512034724}" type="pres">
      <dgm:prSet presAssocID="{A7BCB9EF-52C6-4E6C-A50B-AFD24452AD2B}" presName="text0" presStyleLbl="node1" presStyleIdx="2" presStyleCnt="4">
        <dgm:presLayoutVars>
          <dgm:bulletEnabled val="1"/>
        </dgm:presLayoutVars>
      </dgm:prSet>
      <dgm:spPr/>
    </dgm:pt>
    <dgm:pt modelId="{023F29DB-61B0-4CED-B383-95CA38774377}" type="pres">
      <dgm:prSet presAssocID="{8B6C5DE7-A594-48F5-8D77-281D8AF44571}" presName="Name56" presStyleLbl="parChTrans1D2" presStyleIdx="2" presStyleCnt="3"/>
      <dgm:spPr/>
    </dgm:pt>
    <dgm:pt modelId="{24FAA05D-CC3B-4015-AA4E-4EAE27F34FAF}" type="pres">
      <dgm:prSet presAssocID="{ACAA7B50-188D-407F-A43C-D954754234D3}" presName="text0" presStyleLbl="node1" presStyleIdx="3" presStyleCnt="4">
        <dgm:presLayoutVars>
          <dgm:bulletEnabled val="1"/>
        </dgm:presLayoutVars>
      </dgm:prSet>
      <dgm:spPr/>
    </dgm:pt>
  </dgm:ptLst>
  <dgm:cxnLst>
    <dgm:cxn modelId="{AF71C25A-2880-48D2-8785-671361DBE91B}" type="presOf" srcId="{1FF140B4-0D2C-482C-889B-250513662183}" destId="{D73E2AA8-3E3D-499A-934F-99A86B552DBB}" srcOrd="0" destOrd="0" presId="urn:microsoft.com/office/officeart/2008/layout/RadialCluster"/>
    <dgm:cxn modelId="{BA9E65C9-D0ED-4814-B6A6-17E4BF274C79}" type="presOf" srcId="{ACAA7B50-188D-407F-A43C-D954754234D3}" destId="{24FAA05D-CC3B-4015-AA4E-4EAE27F34FAF}" srcOrd="0" destOrd="0" presId="urn:microsoft.com/office/officeart/2008/layout/RadialCluster"/>
    <dgm:cxn modelId="{F58F50B6-FE10-4459-A876-3788F6E7C5BE}" srcId="{515E5D6F-3B75-4426-B1F4-28FA98CFC696}" destId="{1FF140B4-0D2C-482C-889B-250513662183}" srcOrd="0" destOrd="0" parTransId="{E893CE5A-A319-47B5-845B-410F401E4260}" sibTransId="{38A1D187-77DA-4851-AC91-1FA34CA7375D}"/>
    <dgm:cxn modelId="{CDA0602B-3A08-4CBF-8F09-28800E7144FB}" srcId="{1FF140B4-0D2C-482C-889B-250513662183}" destId="{ACAA7B50-188D-407F-A43C-D954754234D3}" srcOrd="2" destOrd="0" parTransId="{8B6C5DE7-A594-48F5-8D77-281D8AF44571}" sibTransId="{A23AD5B1-0B5D-45BF-9FD7-9E32148FDFBF}"/>
    <dgm:cxn modelId="{77013F6B-88F6-4662-A185-4A282E4DCD86}" type="presOf" srcId="{8B6C5DE7-A594-48F5-8D77-281D8AF44571}" destId="{023F29DB-61B0-4CED-B383-95CA38774377}" srcOrd="0" destOrd="0" presId="urn:microsoft.com/office/officeart/2008/layout/RadialCluster"/>
    <dgm:cxn modelId="{2E55091E-234A-4E2B-B1BA-64311092FB5A}" srcId="{1FF140B4-0D2C-482C-889B-250513662183}" destId="{BEDE9E38-E160-47E3-826B-13CD13EE42EC}" srcOrd="0" destOrd="0" parTransId="{2130942D-44E0-4218-AE63-8F06607B86CA}" sibTransId="{C6D61473-8E5F-41F3-9E03-7BF078ED9060}"/>
    <dgm:cxn modelId="{F7F9C012-C8AB-4105-9AB4-49E4873237D4}" type="presOf" srcId="{D39D0594-1A57-4CD1-94E3-9B4084B325D0}" destId="{129A522B-F41A-45F6-99F4-59814D48711C}" srcOrd="0" destOrd="0" presId="urn:microsoft.com/office/officeart/2008/layout/RadialCluster"/>
    <dgm:cxn modelId="{3E30F7E4-7C92-464C-99AA-76FCEFDEE7E0}" type="presOf" srcId="{A7BCB9EF-52C6-4E6C-A50B-AFD24452AD2B}" destId="{BFFBAA5D-3007-4AD3-9B4D-D79512034724}" srcOrd="0" destOrd="0" presId="urn:microsoft.com/office/officeart/2008/layout/RadialCluster"/>
    <dgm:cxn modelId="{BEBD5599-C187-452D-BFAC-1267DFC3B54B}" type="presOf" srcId="{2130942D-44E0-4218-AE63-8F06607B86CA}" destId="{363DCCC6-68A6-43AF-BF01-57773A83F0A8}" srcOrd="0" destOrd="0" presId="urn:microsoft.com/office/officeart/2008/layout/RadialCluster"/>
    <dgm:cxn modelId="{11758030-4398-4CBA-9D2B-C013464E3F71}" srcId="{1FF140B4-0D2C-482C-889B-250513662183}" destId="{A7BCB9EF-52C6-4E6C-A50B-AFD24452AD2B}" srcOrd="1" destOrd="0" parTransId="{D39D0594-1A57-4CD1-94E3-9B4084B325D0}" sibTransId="{1F5EB0A9-56E5-4339-BB95-193C4EF35549}"/>
    <dgm:cxn modelId="{7976E85F-1F33-4313-BB81-CBA504436784}" type="presOf" srcId="{515E5D6F-3B75-4426-B1F4-28FA98CFC696}" destId="{2D958EBC-EEC5-40D1-BC43-B841FA963109}" srcOrd="0" destOrd="0" presId="urn:microsoft.com/office/officeart/2008/layout/RadialCluster"/>
    <dgm:cxn modelId="{F44E4768-ED56-4639-AA0D-FDA4AB62B5BE}" type="presOf" srcId="{BEDE9E38-E160-47E3-826B-13CD13EE42EC}" destId="{4FE75B09-AD71-4AA1-9E09-CDA8C04848B0}" srcOrd="0" destOrd="0" presId="urn:microsoft.com/office/officeart/2008/layout/RadialCluster"/>
    <dgm:cxn modelId="{B930BE09-CA56-4412-A99A-A9B06E946A3F}" type="presParOf" srcId="{2D958EBC-EEC5-40D1-BC43-B841FA963109}" destId="{7BC12FDD-B467-4F57-A8C2-4AA32A5FC904}" srcOrd="0" destOrd="0" presId="urn:microsoft.com/office/officeart/2008/layout/RadialCluster"/>
    <dgm:cxn modelId="{547D8AE0-CA9B-487E-B265-0150DADA74ED}" type="presParOf" srcId="{7BC12FDD-B467-4F57-A8C2-4AA32A5FC904}" destId="{D73E2AA8-3E3D-499A-934F-99A86B552DBB}" srcOrd="0" destOrd="0" presId="urn:microsoft.com/office/officeart/2008/layout/RadialCluster"/>
    <dgm:cxn modelId="{E124CF73-87A9-43A6-91D5-23F3A2942D44}" type="presParOf" srcId="{7BC12FDD-B467-4F57-A8C2-4AA32A5FC904}" destId="{363DCCC6-68A6-43AF-BF01-57773A83F0A8}" srcOrd="1" destOrd="0" presId="urn:microsoft.com/office/officeart/2008/layout/RadialCluster"/>
    <dgm:cxn modelId="{D3449B9B-02B3-47A8-897B-9E8D788C6745}" type="presParOf" srcId="{7BC12FDD-B467-4F57-A8C2-4AA32A5FC904}" destId="{4FE75B09-AD71-4AA1-9E09-CDA8C04848B0}" srcOrd="2" destOrd="0" presId="urn:microsoft.com/office/officeart/2008/layout/RadialCluster"/>
    <dgm:cxn modelId="{C71C1609-32A0-43F0-A5A6-7DCD7FC398E0}" type="presParOf" srcId="{7BC12FDD-B467-4F57-A8C2-4AA32A5FC904}" destId="{129A522B-F41A-45F6-99F4-59814D48711C}" srcOrd="3" destOrd="0" presId="urn:microsoft.com/office/officeart/2008/layout/RadialCluster"/>
    <dgm:cxn modelId="{27ECA5A3-496E-4559-A4A5-B39B8D5E315C}" type="presParOf" srcId="{7BC12FDD-B467-4F57-A8C2-4AA32A5FC904}" destId="{BFFBAA5D-3007-4AD3-9B4D-D79512034724}" srcOrd="4" destOrd="0" presId="urn:microsoft.com/office/officeart/2008/layout/RadialCluster"/>
    <dgm:cxn modelId="{D0C60924-3EBE-41CE-813B-71CF87BE79A3}" type="presParOf" srcId="{7BC12FDD-B467-4F57-A8C2-4AA32A5FC904}" destId="{023F29DB-61B0-4CED-B383-95CA38774377}" srcOrd="5" destOrd="0" presId="urn:microsoft.com/office/officeart/2008/layout/RadialCluster"/>
    <dgm:cxn modelId="{9CD53B06-CC10-4385-8FFB-FA442E257BC2}" type="presParOf" srcId="{7BC12FDD-B467-4F57-A8C2-4AA32A5FC904}" destId="{24FAA05D-CC3B-4015-AA4E-4EAE27F34FAF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E2AA8-3E3D-499A-934F-99A86B552DBB}">
      <dsp:nvSpPr>
        <dsp:cNvPr id="0" name=""/>
        <dsp:cNvSpPr/>
      </dsp:nvSpPr>
      <dsp:spPr>
        <a:xfrm>
          <a:off x="3402518" y="2659077"/>
          <a:ext cx="1322962" cy="13493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NuGet</a:t>
          </a:r>
          <a:r>
            <a:rPr lang="en-US" sz="3000" kern="1200" dirty="0"/>
            <a:t> Cache</a:t>
          </a:r>
        </a:p>
      </dsp:txBody>
      <dsp:txXfrm>
        <a:off x="3467100" y="2723659"/>
        <a:ext cx="1193798" cy="1220181"/>
      </dsp:txXfrm>
    </dsp:sp>
    <dsp:sp modelId="{363DCCC6-68A6-43AF-BF01-57773A83F0A8}">
      <dsp:nvSpPr>
        <dsp:cNvPr id="0" name=""/>
        <dsp:cNvSpPr/>
      </dsp:nvSpPr>
      <dsp:spPr>
        <a:xfrm rot="16200000">
          <a:off x="3424791" y="2019868"/>
          <a:ext cx="127841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78417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E75B09-AD71-4AA1-9E09-CDA8C04848B0}">
      <dsp:nvSpPr>
        <dsp:cNvPr id="0" name=""/>
        <dsp:cNvSpPr/>
      </dsp:nvSpPr>
      <dsp:spPr>
        <a:xfrm>
          <a:off x="3519423" y="2915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3572591" y="344675"/>
        <a:ext cx="982816" cy="982816"/>
      </dsp:txXfrm>
    </dsp:sp>
    <dsp:sp modelId="{129A522B-F41A-45F6-99F4-59814D48711C}">
      <dsp:nvSpPr>
        <dsp:cNvPr id="0" name=""/>
        <dsp:cNvSpPr/>
      </dsp:nvSpPr>
      <dsp:spPr>
        <a:xfrm rot="1800000">
          <a:off x="4651457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FBAA5D-3007-4AD3-9B4D-D79512034724}">
      <dsp:nvSpPr>
        <dsp:cNvPr id="0" name=""/>
        <dsp:cNvSpPr/>
      </dsp:nvSpPr>
      <dsp:spPr>
        <a:xfrm>
          <a:off x="5682466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5735634" y="4091175"/>
        <a:ext cx="982816" cy="982816"/>
      </dsp:txXfrm>
    </dsp:sp>
    <dsp:sp modelId="{023F29DB-61B0-4CED-B383-95CA38774377}">
      <dsp:nvSpPr>
        <dsp:cNvPr id="0" name=""/>
        <dsp:cNvSpPr/>
      </dsp:nvSpPr>
      <dsp:spPr>
        <a:xfrm rot="9000000">
          <a:off x="2371510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FAA05D-CC3B-4015-AA4E-4EAE27F34FAF}">
      <dsp:nvSpPr>
        <dsp:cNvPr id="0" name=""/>
        <dsp:cNvSpPr/>
      </dsp:nvSpPr>
      <dsp:spPr>
        <a:xfrm>
          <a:off x="1356381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1409549" y="4091175"/>
        <a:ext cx="982816" cy="982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06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9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Content files not supported in ASP.NET Core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25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Bundler</a:t>
            </a:r>
            <a:r>
              <a:rPr lang="en-US" baseline="0" dirty="0"/>
              <a:t> &amp; </a:t>
            </a:r>
            <a:r>
              <a:rPr lang="en-US" baseline="0" dirty="0" err="1"/>
              <a:t>Minifier</a:t>
            </a:r>
            <a:r>
              <a:rPr lang="en-US" baseline="0" dirty="0"/>
              <a:t> added to Preview 2 Tooling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Uses a .NET Core port of </a:t>
            </a:r>
            <a:r>
              <a:rPr lang="en-US" baseline="0" dirty="0" err="1"/>
              <a:t>AjaxMin</a:t>
            </a:r>
            <a:r>
              <a:rPr lang="en-US" baseline="0" dirty="0"/>
              <a:t> for </a:t>
            </a:r>
            <a:r>
              <a:rPr lang="en-US" baseline="0"/>
              <a:t>minification, </a:t>
            </a:r>
            <a:r>
              <a:rPr lang="en-US" baseline="0" dirty="0"/>
              <a:t>called </a:t>
            </a:r>
            <a:r>
              <a:rPr lang="en-US" baseline="0" dirty="0" err="1"/>
              <a:t>NUglify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08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/>
              <a:t>Reasons for Gulp Replacement:</a:t>
            </a:r>
          </a:p>
          <a:p>
            <a:pPr marL="171450" indent="-171450">
              <a:buFontTx/>
              <a:buChar char="-"/>
            </a:pPr>
            <a:r>
              <a:rPr lang="en-US" dirty="0"/>
              <a:t>Publishing was taking a lon</a:t>
            </a:r>
            <a:r>
              <a:rPr lang="en-US" baseline="0" dirty="0"/>
              <a:t>g time w/ Gulp &amp; </a:t>
            </a:r>
            <a:r>
              <a:rPr lang="en-US" baseline="0" dirty="0" err="1"/>
              <a:t>npm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npm</a:t>
            </a:r>
            <a:r>
              <a:rPr lang="en-US" baseline="0" dirty="0"/>
              <a:t> had to install all of its packages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There were already enough new concepts in ASP.NET Core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Many customers don’t like having </a:t>
            </a:r>
            <a:r>
              <a:rPr lang="en-US" i="1" baseline="0" dirty="0" err="1"/>
              <a:t>node_modules</a:t>
            </a:r>
            <a:r>
              <a:rPr lang="en-US" baseline="0" dirty="0"/>
              <a:t> in their project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~1,500 files in </a:t>
            </a:r>
            <a:r>
              <a:rPr lang="en-US" i="1" baseline="0" dirty="0" err="1"/>
              <a:t>node_modules</a:t>
            </a:r>
            <a:r>
              <a:rPr lang="en-US" i="1" baseline="0" dirty="0"/>
              <a:t> </a:t>
            </a:r>
            <a:r>
              <a:rPr lang="en-US" i="0" baseline="0" dirty="0"/>
              <a:t>folder</a:t>
            </a:r>
          </a:p>
          <a:p>
            <a:pPr marL="171450" lvl="0" indent="-171450">
              <a:buFontTx/>
              <a:buChar char="-"/>
            </a:pPr>
            <a:r>
              <a:rPr lang="en-US" i="0" baseline="0" dirty="0"/>
              <a:t>File </a:t>
            </a:r>
            <a:r>
              <a:rPr lang="en-US" i="0" baseline="0" dirty="0">
                <a:sym typeface="Wingdings" panose="05000000000000000000" pitchFamily="2" charset="2"/>
              </a:rPr>
              <a:t> New  Project was quicker w/o </a:t>
            </a:r>
            <a:r>
              <a:rPr lang="en-US" i="0" baseline="0" dirty="0" err="1">
                <a:sym typeface="Wingdings" panose="05000000000000000000" pitchFamily="2" charset="2"/>
              </a:rPr>
              <a:t>npm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42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67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ASP.NET introduced in 2002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Best candidate for ASP.NET Core = MVC or Web API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61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.NET Core App Deployment Options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Framework-dependent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Self-contained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IIS</a:t>
            </a:r>
            <a:r>
              <a:rPr lang="en-US" baseline="0" dirty="0"/>
              <a:t> reverse proxies HTTP to Kestrel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Kestrel doesn’t provide port 80/443 forwarding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Treat Kestrel just as your app server; not yet blessed as public-facing edge server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.NET Core not really a subset; has its own unique APIs</a:t>
            </a:r>
            <a:r>
              <a:rPr lang="en-US" baseline="0" dirty="0"/>
              <a:t> &amp; tooling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.NET Standard Library has become new Base Class Library (BCL)</a:t>
            </a:r>
            <a:endParaRPr lang="en-US" dirty="0"/>
          </a:p>
          <a:p>
            <a:endParaRPr lang="en-US" dirty="0"/>
          </a:p>
          <a:p>
            <a:r>
              <a:rPr lang="en-US" dirty="0"/>
              <a:t>Popular</a:t>
            </a:r>
            <a:r>
              <a:rPr lang="en-US" baseline="0" dirty="0"/>
              <a:t> </a:t>
            </a:r>
            <a:r>
              <a:rPr lang="en-US" dirty="0"/>
              <a:t>APIs</a:t>
            </a:r>
            <a:r>
              <a:rPr lang="en-US" baseline="0" dirty="0"/>
              <a:t> missing in .NET Core: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System.DirectoryServices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No LDAP / AD support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System.Drawing</a:t>
            </a: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92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Containers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machine-wide installation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isolated</a:t>
            </a:r>
            <a:r>
              <a:rPr lang="en-US" baseline="0" dirty="0"/>
              <a:t> from machine-level patches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99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.NET Framework 4.6.1+ as</a:t>
            </a:r>
            <a:r>
              <a:rPr lang="en-US" baseline="0" dirty="0"/>
              <a:t> long as possible before switching to .NET Core</a:t>
            </a:r>
          </a:p>
          <a:p>
            <a:r>
              <a:rPr lang="en-US" baseline="0" dirty="0"/>
              <a:t>- Missing APIs available in .NET 4.6.1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741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</a:t>
            </a:r>
            <a:r>
              <a:rPr lang="en-US"/>
              <a:t>NET 4.6.1</a:t>
            </a:r>
            <a:r>
              <a:rPr lang="en-US" dirty="0"/>
              <a:t>+ as</a:t>
            </a:r>
            <a:r>
              <a:rPr lang="en-US" baseline="0" dirty="0"/>
              <a:t> long as possible before switching to .NET Core</a:t>
            </a:r>
          </a:p>
          <a:p>
            <a:r>
              <a:rPr lang="en-US" baseline="0" dirty="0"/>
              <a:t>- Missing APIs available in .NET 4.6.1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35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115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repositories.config</a:t>
            </a:r>
            <a:r>
              <a:rPr lang="en-US" dirty="0"/>
              <a:t> goes 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75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Assume</a:t>
            </a:r>
            <a:r>
              <a:rPr lang="en-US" baseline="0" dirty="0"/>
              <a:t> this is the CI server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Per user package cache (service account </a:t>
            </a:r>
            <a:r>
              <a:rPr lang="en-US" baseline="0"/>
              <a:t>runs builds)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99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gallery.msdn.microsoft.com/9ec27da7-e24b-4d56-8064-fd7e88ac1c40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ildermuth.com/2016/08/07/ASP-NET-Core-Dependency-Injection" TargetMode="External"/><Relationship Id="rId7" Type="http://schemas.openxmlformats.org/officeDocument/2006/relationships/hyperlink" Target="https://blogs.msdn.microsoft.com/dotnet/2016/02/10/porting-to-net-core/" TargetMode="External"/><Relationship Id="rId2" Type="http://schemas.openxmlformats.org/officeDocument/2006/relationships/hyperlink" Target="https://docs.asp.net/en/latest/migration/mvc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s.msdn.microsoft.com/cesardelatorre/2016/06/28/running-net-core-apps-on-multiple-frameworks-and-what-the-target-framework-monikers-tfms-are-about/" TargetMode="External"/><Relationship Id="rId5" Type="http://schemas.openxmlformats.org/officeDocument/2006/relationships/hyperlink" Target="https://weblog.west-wind.com/posts/2016/may/23/strongly-typed-configuration-settings-in-aspnet-core" TargetMode="External"/><Relationship Id="rId4" Type="http://schemas.openxmlformats.org/officeDocument/2006/relationships/hyperlink" Target="https://oren.codes/2016/02/08/project-json-all-the-things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2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canhasdot.net/" TargetMode="External"/><Relationship Id="rId4" Type="http://schemas.openxmlformats.org/officeDocument/2006/relationships/hyperlink" Target="https://visualstudiogallery.msdn.microsoft.com/1177943e-cfb7-4822-a8a6-e56c7905292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52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From Legacy MVC to Modern MVC</a:t>
            </a:r>
            <a:br>
              <a:rPr lang="en-US" sz="4900" b="1" dirty="0"/>
            </a:br>
            <a:r>
              <a:rPr lang="en-US" sz="4000" b="1" dirty="0"/>
              <a:t>An ASP.NET Core Migration Path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3602038"/>
            <a:ext cx="9144000" cy="520783"/>
          </a:xfrm>
          <a:solidFill>
            <a:srgbClr val="505050">
              <a:alpha val="75000"/>
            </a:srgbClr>
          </a:solidFill>
        </p:spPr>
        <p:txBody>
          <a:bodyPr anchor="ctr"/>
          <a:lstStyle/>
          <a:p>
            <a:pPr algn="l"/>
            <a:r>
              <a:rPr lang="en-US" b="1" dirty="0"/>
              <a:t>	 @</a:t>
            </a:r>
            <a:r>
              <a:rPr lang="en-US" b="1" dirty="0" err="1"/>
              <a:t>Scott_Addie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610" y="3094228"/>
            <a:ext cx="2289053" cy="923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3094228"/>
            <a:ext cx="923546" cy="9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47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/>
          <p:cNvSpPr/>
          <p:nvPr/>
        </p:nvSpPr>
        <p:spPr>
          <a:xfrm>
            <a:off x="831850" y="3536482"/>
            <a:ext cx="3232478" cy="104203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700" y="3777877"/>
            <a:ext cx="661332" cy="66133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831850" y="3683967"/>
            <a:ext cx="3232478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421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IoC Container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609399"/>
              </p:ext>
            </p:extLst>
          </p:nvPr>
        </p:nvGraphicFramePr>
        <p:xfrm>
          <a:off x="1005659" y="2098621"/>
          <a:ext cx="6962052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void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ConfigureServices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IServiceCollection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services)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services.AddTransient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// Add framework services.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services.AddMvc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775095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public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796603" y="2662362"/>
            <a:ext cx="594891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55729" y="4721508"/>
            <a:ext cx="594891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3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525952"/>
              </p:ext>
            </p:extLst>
          </p:nvPr>
        </p:nvGraphicFramePr>
        <p:xfrm>
          <a:off x="1005659" y="2098621"/>
          <a:ext cx="6962052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797229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IServiceProvider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ConfigureServices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IServiceCollection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services)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// Add framework services.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services.AddMvc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= new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containerBuilder.RegisterModule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DefaultModule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containerBuilder.Populate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(services);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container =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containerBuilder.Build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return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container.Resolve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IServiceProvider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1796603" y="3514851"/>
            <a:ext cx="5066160" cy="141909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681232" y="672865"/>
            <a:ext cx="2349561" cy="4063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DefaultModule.cs</a:t>
            </a:r>
            <a:endParaRPr lang="en-US" b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282260"/>
              </p:ext>
            </p:extLst>
          </p:nvPr>
        </p:nvGraphicFramePr>
        <p:xfrm>
          <a:off x="4681232" y="1107360"/>
          <a:ext cx="6721422" cy="2047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4771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DefaultModule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Module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protected override void Load(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ContainerBuilder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builder)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builder.RegisterType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&gt;().As&lt;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1760219" y="2139479"/>
            <a:ext cx="1611631" cy="33662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147650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private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readonly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public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255729" y="4721508"/>
            <a:ext cx="594891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736617" y="2216294"/>
            <a:ext cx="637429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1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9" grpId="0" animBg="1"/>
      <p:bldP spid="12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DI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feature rich</a:t>
            </a:r>
          </a:p>
          <a:p>
            <a:pPr lvl="1"/>
            <a:r>
              <a:rPr lang="en-US" dirty="0"/>
              <a:t>Extensible lifetimes (per thread, per resolve cycle, etc.)</a:t>
            </a:r>
          </a:p>
          <a:p>
            <a:pPr lvl="1"/>
            <a:r>
              <a:rPr lang="en-US" dirty="0"/>
              <a:t>Auto wiring of types in assembly</a:t>
            </a:r>
          </a:p>
          <a:p>
            <a:pPr lvl="1"/>
            <a:r>
              <a:rPr lang="en-US" dirty="0"/>
              <a:t>Resolve Lazy&lt;T&gt; instances of registered types</a:t>
            </a:r>
          </a:p>
          <a:p>
            <a:pPr lvl="1"/>
            <a:endParaRPr lang="en-US" dirty="0"/>
          </a:p>
          <a:p>
            <a:r>
              <a:rPr lang="en-US" b="1" u="sng" dirty="0"/>
              <a:t>Recommendation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Native IoC for greenfield development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IoC to migrate existing investment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10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Settings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20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is Abandoned for JSON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556913"/>
              </p:ext>
            </p:extLst>
          </p:nvPr>
        </p:nvGraphicFramePr>
        <p:xfrm>
          <a:off x="7553271" y="2127731"/>
          <a:ext cx="380211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211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"Logging":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IncludeScopes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false,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LogLevel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"Default": "Debug",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"System": "Information",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"Microsoft": "Information"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},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"Scott",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LastName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"Addie",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IsSpeaker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true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547009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50421"/>
              </p:ext>
            </p:extLst>
          </p:nvPr>
        </p:nvGraphicFramePr>
        <p:xfrm>
          <a:off x="846050" y="2127731"/>
          <a:ext cx="633813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813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&lt;configuration&gt;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&lt;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appSettings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webpages:Version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value="3.0.0.0"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webpages:Enabled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value="false"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ClientValidationEnabled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value="true"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UnobtrusiveJavaScriptEnabled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value="true" /&gt;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&lt;add key="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AttendeeInfo:FirstName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 value="Scott" /&gt;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AttendeeInfo:LastName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 value="Addie" /&gt;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AttendeeInfo:IsSpeaker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 value="true"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&lt;/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appSettings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&gt;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39788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web.config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416680" y="4039465"/>
            <a:ext cx="5198129" cy="90218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665081" y="4639336"/>
            <a:ext cx="2438716" cy="143072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6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/>
              <a:t>Option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Strongly-typed </a:t>
            </a:r>
            <a:r>
              <a:rPr lang="en-US" dirty="0" err="1"/>
              <a:t>IOptions</a:t>
            </a:r>
            <a:r>
              <a:rPr lang="en-US"/>
              <a:t>&lt;T_POCO&gt;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547950"/>
              </p:ext>
            </p:extLst>
          </p:nvPr>
        </p:nvGraphicFramePr>
        <p:xfrm>
          <a:off x="765839" y="2849626"/>
          <a:ext cx="2955929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AttendeeInfo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"Scott",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LastName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"Addie",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IsSpeaker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true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993302"/>
              </p:ext>
            </p:extLst>
          </p:nvPr>
        </p:nvGraphicFramePr>
        <p:xfrm>
          <a:off x="4039639" y="3058173"/>
          <a:ext cx="4045587" cy="1802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558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02586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Attendee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string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{ get; set;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string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LastName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{ get; set;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bool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IsSpeaker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{ get; set;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3816809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652696"/>
              </p:ext>
            </p:extLst>
          </p:nvPr>
        </p:nvGraphicFramePr>
        <p:xfrm>
          <a:off x="6787122" y="3931792"/>
          <a:ext cx="4570694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06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399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private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readonly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Attendee _attendee;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IOptions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&lt;Attendee&gt; attendee)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_attendee =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attendee.Value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780860" y="3485224"/>
            <a:ext cx="239523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1" name="Arrow: Right 10"/>
          <p:cNvSpPr/>
          <p:nvPr/>
        </p:nvSpPr>
        <p:spPr>
          <a:xfrm rot="1757895">
            <a:off x="5750277" y="47299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555812" y="5360003"/>
            <a:ext cx="3116199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490767"/>
              </p:ext>
            </p:extLst>
          </p:nvPr>
        </p:nvGraphicFramePr>
        <p:xfrm>
          <a:off x="2087301" y="5789084"/>
          <a:ext cx="4045587" cy="468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558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468539"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attendee.FirstName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2081039" y="5342515"/>
            <a:ext cx="2351005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4" name="Arrow: Left 13"/>
          <p:cNvSpPr/>
          <p:nvPr/>
        </p:nvSpPr>
        <p:spPr>
          <a:xfrm>
            <a:off x="5773008" y="5707406"/>
            <a:ext cx="1550149" cy="6414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</p:spTree>
    <p:extLst>
      <p:ext uri="{BB962C8B-B14F-4D97-AF65-F5344CB8AC3E}">
        <p14:creationId xmlns:p14="http://schemas.microsoft.com/office/powerpoint/2010/main" val="146910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16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/>
              <a:t>Option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IConfiguration.GetValue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167346"/>
              </p:ext>
            </p:extLst>
          </p:nvPr>
        </p:nvGraphicFramePr>
        <p:xfrm>
          <a:off x="765839" y="2849626"/>
          <a:ext cx="2955929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AttendeeInfo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"Scott",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LastName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"Addie",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IsSpeaker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true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330473"/>
              </p:ext>
            </p:extLst>
          </p:nvPr>
        </p:nvGraphicFramePr>
        <p:xfrm>
          <a:off x="4039638" y="3058173"/>
          <a:ext cx="4627623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762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02586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private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readonly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IConfiguration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IConfiguration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</a:t>
                      </a:r>
                      <a:r>
                        <a:rPr lang="en-US" b="0" baseline="0" dirty="0">
                          <a:solidFill>
                            <a:schemeClr val="bg1"/>
                          </a:solidFill>
                        </a:rPr>
                        <a:t> = </a:t>
                      </a:r>
                      <a:r>
                        <a:rPr lang="en-US" b="0" baseline="0" dirty="0" err="1">
                          <a:solidFill>
                            <a:schemeClr val="bg1"/>
                          </a:solidFill>
                        </a:rPr>
                        <a:t>config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23830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427010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25705" y="4443522"/>
            <a:ext cx="2294110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02890" y="4954515"/>
            <a:ext cx="239523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597338"/>
              </p:ext>
            </p:extLst>
          </p:nvPr>
        </p:nvGraphicFramePr>
        <p:xfrm>
          <a:off x="7209152" y="5401083"/>
          <a:ext cx="4570694" cy="780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06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780885"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config.GetValue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&lt;string&gt;(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AttendeeInfo:FirstName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");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Arrow: Right 10"/>
          <p:cNvSpPr/>
          <p:nvPr/>
        </p:nvSpPr>
        <p:spPr>
          <a:xfrm rot="1757895">
            <a:off x="5750277" y="47299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</p:spTree>
    <p:extLst>
      <p:ext uri="{BB962C8B-B14F-4D97-AF65-F5344CB8AC3E}">
        <p14:creationId xmlns:p14="http://schemas.microsoft.com/office/powerpoint/2010/main" val="52978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2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64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Upgrade Paths</a:t>
            </a:r>
          </a:p>
          <a:p>
            <a:r>
              <a:rPr lang="en-US" dirty="0"/>
              <a:t>Assembly Portability</a:t>
            </a:r>
          </a:p>
          <a:p>
            <a:r>
              <a:rPr lang="en-US" dirty="0"/>
              <a:t>Dependency Injection</a:t>
            </a:r>
          </a:p>
          <a:p>
            <a:r>
              <a:rPr lang="en-US" dirty="0"/>
              <a:t>App Settings</a:t>
            </a:r>
          </a:p>
          <a:p>
            <a:r>
              <a:rPr lang="en-US" dirty="0"/>
              <a:t>Package Management</a:t>
            </a:r>
          </a:p>
          <a:p>
            <a:r>
              <a:rPr lang="en-US" dirty="0"/>
              <a:t>Bundling &amp; Minification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40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174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 err="1"/>
              <a:t>packages.config</a:t>
            </a:r>
            <a:r>
              <a:rPr lang="en-US" dirty="0"/>
              <a:t> is dead</a:t>
            </a:r>
          </a:p>
          <a:p>
            <a:r>
              <a:rPr lang="en-US" dirty="0"/>
              <a:t>VS 2015 Update 1+ for </a:t>
            </a:r>
            <a:r>
              <a:rPr lang="en-US" i="1" dirty="0" err="1"/>
              <a:t>project.json</a:t>
            </a:r>
            <a:r>
              <a:rPr lang="en-US" dirty="0"/>
              <a:t> support</a:t>
            </a:r>
          </a:p>
          <a:p>
            <a:r>
              <a:rPr lang="en-US" i="1" dirty="0" err="1"/>
              <a:t>project.json</a:t>
            </a:r>
            <a:r>
              <a:rPr lang="en-US" dirty="0"/>
              <a:t> as a </a:t>
            </a:r>
            <a:r>
              <a:rPr lang="en-US" dirty="0" err="1"/>
              <a:t>NuGet</a:t>
            </a:r>
            <a:r>
              <a:rPr lang="en-US" dirty="0"/>
              <a:t>-only artifact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    </a:t>
            </a:r>
            <a:r>
              <a:rPr lang="en-US" b="1" dirty="0"/>
              <a:t>OLD</a:t>
            </a:r>
            <a:r>
              <a:rPr lang="en-US" dirty="0"/>
              <a:t>					   </a:t>
            </a:r>
            <a:r>
              <a:rPr lang="en-US" b="1" dirty="0"/>
              <a:t>NEW</a:t>
            </a: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&lt;.</a:t>
            </a:r>
            <a:r>
              <a:rPr lang="en-US" i="1" dirty="0" err="1">
                <a:sym typeface="Wingdings" panose="05000000000000000000" pitchFamily="2" charset="2"/>
              </a:rPr>
              <a:t>sln_folder</a:t>
            </a:r>
            <a:r>
              <a:rPr lang="en-US" i="1" dirty="0">
                <a:sym typeface="Wingdings" panose="05000000000000000000" pitchFamily="2" charset="2"/>
              </a:rPr>
              <a:t>&gt;</a:t>
            </a:r>
            <a:r>
              <a:rPr lang="en-US" dirty="0">
                <a:sym typeface="Wingdings" panose="05000000000000000000" pitchFamily="2" charset="2"/>
              </a:rPr>
              <a:t>\packages	         </a:t>
            </a:r>
            <a:r>
              <a:rPr lang="en-US" dirty="0"/>
              <a:t>%USERPROFILE%\.</a:t>
            </a:r>
            <a:r>
              <a:rPr lang="en-US" dirty="0" err="1"/>
              <a:t>nuget</a:t>
            </a:r>
            <a:r>
              <a:rPr lang="en-US" dirty="0"/>
              <a:t>\packages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92914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Centralized Packages Repository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2614708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655" y="2160304"/>
            <a:ext cx="2937719" cy="293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8203" y="3058166"/>
            <a:ext cx="2856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Microsoft.AspNetCore.Mvc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Microsoft.EntityFrameworkCore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Newtonsoft.Json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0972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5919109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28178"/>
              </p:ext>
            </p:extLst>
          </p:nvPr>
        </p:nvGraphicFramePr>
        <p:xfrm>
          <a:off x="6179051" y="2472223"/>
          <a:ext cx="4661716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171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"dependencies":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Microsoft.NETCore.App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"version": "1.0.0",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"type": "platform"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Microsoft.AspNetCore.Diagnostics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"1.0.0",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Microsoft.AspNetCore.Mvc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"1.0.0",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Microsoft.AspNetCore.Razor.Tools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"version": "1.0.0-preview2-final",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"type": "build"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},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Transitive References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95280" y="1825625"/>
            <a:ext cx="4667439" cy="435133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91803" y="3209925"/>
            <a:ext cx="4175572" cy="2752725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Brace 11"/>
          <p:cNvSpPr/>
          <p:nvPr/>
        </p:nvSpPr>
        <p:spPr>
          <a:xfrm>
            <a:off x="5831670" y="3209925"/>
            <a:ext cx="155448" cy="2743200"/>
          </a:xfrm>
          <a:prstGeom prst="rightBrac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72789" y="2025655"/>
            <a:ext cx="131517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project.json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6422123" y="4429131"/>
            <a:ext cx="3626752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98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7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Bower</a:t>
            </a:r>
            <a:br>
              <a:rPr lang="en-US" dirty="0"/>
            </a:br>
            <a:r>
              <a:rPr lang="en-US" sz="2400" dirty="0"/>
              <a:t>Static Asset Acquisition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 </a:t>
            </a:r>
            <a:r>
              <a:rPr lang="en-US" dirty="0" err="1"/>
              <a:t>NuGet</a:t>
            </a:r>
            <a:r>
              <a:rPr lang="en-US" dirty="0"/>
              <a:t> Packages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864347"/>
            <a:ext cx="5157787" cy="2966044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Manage Bower Packages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637194"/>
            <a:ext cx="5183188" cy="34203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88161" y="4600580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88161" y="5357817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https://camo.githubusercontent.com/aad5f0385a2d8524cb366a1bad62bc74e797743a/687474703a2f2f692e696d6775722e636f6d2f516d47485067632e706e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884" y="1629732"/>
            <a:ext cx="1530187" cy="153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nuproj.net/images/NuGe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73" y="1788379"/>
            <a:ext cx="1540268" cy="154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/>
          <p:cNvSpPr/>
          <p:nvPr/>
        </p:nvSpPr>
        <p:spPr>
          <a:xfrm>
            <a:off x="3679371" y="5268682"/>
            <a:ext cx="2318204" cy="43107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2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0" grpId="0" animBg="1"/>
      <p:bldP spid="11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&amp; Minification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17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at Where We’ve Been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8681" y="2137670"/>
            <a:ext cx="11421416" cy="3839060"/>
          </a:xfrm>
          <a:prstGeom prst="rect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9" name="Rectangle 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Microsoft.AspNet.Web.Optimization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4.5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C# or VB.NET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On-the-fly processing by web server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36906" y="2314825"/>
            <a:ext cx="3496352" cy="3198079"/>
            <a:chOff x="4347395" y="2269340"/>
            <a:chExt cx="3429000" cy="3136472"/>
          </a:xfrm>
        </p:grpSpPr>
        <p:sp>
          <p:nvSpPr>
            <p:cNvPr id="12" name="Rectangle 11"/>
            <p:cNvSpPr/>
            <p:nvPr/>
          </p:nvSpPr>
          <p:spPr>
            <a:xfrm>
              <a:off x="4347395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Grunt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18012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5 Beta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206211" y="2314825"/>
            <a:ext cx="3496352" cy="3198079"/>
            <a:chOff x="8044090" y="2269340"/>
            <a:chExt cx="3429000" cy="3136472"/>
          </a:xfrm>
        </p:grpSpPr>
        <p:sp>
          <p:nvSpPr>
            <p:cNvPr id="15" name="Rectangle 14"/>
            <p:cNvSpPr/>
            <p:nvPr/>
          </p:nvSpPr>
          <p:spPr>
            <a:xfrm>
              <a:off x="8044090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Gulp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4090" y="3183740"/>
              <a:ext cx="34290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RC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920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Way Forward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68681" y="2137669"/>
            <a:ext cx="3938514" cy="4342643"/>
          </a:xfrm>
          <a:prstGeom prst="rect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19" name="Rectangle 1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BundlerMinifier.Core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RTM 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JSON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362873" y="2314824"/>
            <a:ext cx="7339690" cy="38621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buClr>
                <a:srgbClr val="FFFFFF"/>
              </a:buClr>
            </a:pPr>
            <a:endParaRPr lang="en-US" sz="1600" dirty="0">
              <a:solidFill>
                <a:srgbClr val="FFFFFF">
                  <a:lumMod val="75000"/>
                  <a:lumOff val="25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89895"/>
              </p:ext>
            </p:extLst>
          </p:nvPr>
        </p:nvGraphicFramePr>
        <p:xfrm>
          <a:off x="4491724" y="2584236"/>
          <a:ext cx="7172319" cy="3896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231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96075">
                <a:tc>
                  <a:txBody>
                    <a:bodyPr/>
                    <a:lstStyle/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{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outputFileName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css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/site.min.css",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inputFiles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[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css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/site.css" ]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},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{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outputFileName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/site.min.js",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inputFiles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[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/site.js" ],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"minify": {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"enabled": true,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renameLocals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true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},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sourceMap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false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}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r>
                        <a:rPr lang="en-US" sz="1600" dirty="0"/>
                        <a:t>  } ]</a:t>
                      </a:r>
                      <a:endParaRPr lang="en-US" sz="1600" b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485461" y="2137669"/>
            <a:ext cx="199675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bundleconfig.json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773" y="5501989"/>
            <a:ext cx="978322" cy="97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6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Gulp still has its 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Bundler &amp; </a:t>
            </a:r>
            <a:r>
              <a:rPr lang="en-US" dirty="0" err="1">
                <a:hlinkClick r:id="rId3"/>
              </a:rPr>
              <a:t>Minifier</a:t>
            </a:r>
            <a:r>
              <a:rPr lang="en-US" dirty="0">
                <a:hlinkClick r:id="rId3"/>
              </a:rPr>
              <a:t> extension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Reserve for complex workflows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385" y="2403546"/>
            <a:ext cx="52959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39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Migrating from ASP.NET MVC to ASP.NET Core MVC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Using DI in ASP.NET Core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hlinkClick r:id="rId4"/>
              </a:rPr>
              <a:t>Project.json</a:t>
            </a:r>
            <a:r>
              <a:rPr lang="en-US" dirty="0">
                <a:hlinkClick r:id="rId4"/>
              </a:rPr>
              <a:t> all the things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5"/>
              </a:rPr>
              <a:t>Strongly Typed Configuration Settings in ASP.NET Core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6"/>
              </a:rPr>
              <a:t>Running .NET Core Apps on Multiple Frameworks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7"/>
              </a:rPr>
              <a:t>Porting to .NET Core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2072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0674" y="1299411"/>
            <a:ext cx="8646694" cy="2823410"/>
          </a:xfrm>
          <a:prstGeom prst="rect">
            <a:avLst/>
          </a:prstGeom>
          <a:solidFill>
            <a:srgbClr val="50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Fotolia_91533125_V_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grayscl/>
          </a:blip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/>
          <a:lstStyle/>
          <a:p>
            <a:r>
              <a:rPr lang="en-US" b="1" dirty="0"/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@</a:t>
            </a:r>
            <a:r>
              <a:rPr lang="en-US" dirty="0" err="1"/>
              <a:t>Scott_Addie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scottaddie.com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200" dirty="0"/>
              <a:t>github.com/</a:t>
            </a:r>
            <a:r>
              <a:rPr lang="en-US" sz="2200" dirty="0" err="1"/>
              <a:t>scottaddie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	     /</a:t>
            </a:r>
            <a:r>
              <a:rPr lang="en-US" sz="2200" dirty="0" err="1"/>
              <a:t>DotNetCoreSampleApp</a:t>
            </a:r>
            <a:r>
              <a:rPr lang="en-US" sz="2200" dirty="0"/>
              <a:t>	</a:t>
            </a:r>
          </a:p>
          <a:p>
            <a:pPr marL="0" indent="0">
              <a:buNone/>
            </a:pPr>
            <a:r>
              <a:rPr lang="en-US" sz="2200" dirty="0"/>
              <a:t>	     /slide-decks</a:t>
            </a:r>
          </a:p>
          <a:p>
            <a:pPr marL="0" indent="0">
              <a:buNone/>
            </a:pPr>
            <a:r>
              <a:rPr lang="en-US" sz="2200" dirty="0"/>
              <a:t>		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796" y="1913555"/>
            <a:ext cx="4208023" cy="42080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14" y="2225577"/>
            <a:ext cx="682893" cy="555188"/>
          </a:xfrm>
          <a:prstGeom prst="rect">
            <a:avLst/>
          </a:prstGeom>
        </p:spPr>
      </p:pic>
      <p:pic>
        <p:nvPicPr>
          <p:cNvPr id="2050" name="Picture 2" descr="http://www.freeiconspng.com/uploads/github-logo-icon-30.png"/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28" y="4522773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pfbla47oxrfqoj1qhic01ij0.wpengine.netdna-cdn.com/wp-content/uploads/2013/11/rss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4" y="3408431"/>
            <a:ext cx="697916" cy="69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97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4217604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4.6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		  VS 2015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1042637" y="4603041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 					  IIS</a:t>
            </a:r>
          </a:p>
        </p:txBody>
      </p:sp>
      <p:pic>
        <p:nvPicPr>
          <p:cNvPr id="1036" name="Picture 12" descr="http://www.polimine.com/assets/map-pin-015a650232324feed24ef5bbc19f0088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698" y="3118952"/>
            <a:ext cx="19145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20"/>
          <p:cNvSpPr/>
          <p:nvPr/>
        </p:nvSpPr>
        <p:spPr>
          <a:xfrm>
            <a:off x="1035489" y="5332792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2912840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Your Upgrade Path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10341430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Core 1.0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60242" y="2587754"/>
            <a:ext cx="600647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Core 1.0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4.6.2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VS 2015, VS Code*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5369442" y="3145596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4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45" y="3248181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89" y="3238937"/>
            <a:ext cx="385752" cy="454164"/>
          </a:xfrm>
          <a:prstGeom prst="rect">
            <a:avLst/>
          </a:prstGeom>
        </p:spPr>
      </p:pic>
      <p:pic>
        <p:nvPicPr>
          <p:cNvPr id="26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155472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/>
          <p:cNvSpPr/>
          <p:nvPr/>
        </p:nvSpPr>
        <p:spPr>
          <a:xfrm>
            <a:off x="5369442" y="387142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  VS 2015	, VS Code	     VS Code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038350" y="4606028"/>
            <a:ext cx="4005598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				IIS, Kestrel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369442" y="4615732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			  IIS, Kestrel	      Apache, Kestrel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215474" y="2712355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net462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920071" y="2717914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netcoreapp1.0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431594" y="3139815"/>
            <a:ext cx="26518" cy="2168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ounded Rectangle 20"/>
          <p:cNvSpPr/>
          <p:nvPr/>
        </p:nvSpPr>
        <p:spPr>
          <a:xfrm>
            <a:off x="5369441" y="5344114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                w/ or w/o App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7270955" y="3139815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25285" y="6176963"/>
            <a:ext cx="42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Debugging not currently supported</a:t>
            </a:r>
          </a:p>
        </p:txBody>
      </p:sp>
      <p:sp>
        <p:nvSpPr>
          <p:cNvPr id="31" name="Rounded Rectangle 20"/>
          <p:cNvSpPr/>
          <p:nvPr/>
        </p:nvSpPr>
        <p:spPr>
          <a:xfrm>
            <a:off x="1033401" y="5333016"/>
            <a:ext cx="4006432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1146055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Proposition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X-plat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Everything is a dependency (cafeteria plan)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Broader container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Cloud-optimized</a:t>
            </a:r>
          </a:p>
        </p:txBody>
      </p:sp>
    </p:spTree>
    <p:extLst>
      <p:ext uri="{BB962C8B-B14F-4D97-AF65-F5344CB8AC3E}">
        <p14:creationId xmlns:p14="http://schemas.microsoft.com/office/powerpoint/2010/main" val="134493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Portability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52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Precompiler Directives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59865"/>
            <a:ext cx="6665922" cy="491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675" y="4834845"/>
            <a:ext cx="4429125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824" y="1825625"/>
            <a:ext cx="279082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176" y="1562997"/>
            <a:ext cx="7078525" cy="47300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Portability Analyzers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4"/>
              </a:rPr>
              <a:t>.NET Portability Analyzer</a:t>
            </a:r>
            <a:endParaRPr lang="en-US" dirty="0"/>
          </a:p>
          <a:p>
            <a:pPr marL="0" indent="0">
              <a:buNone/>
            </a:pPr>
            <a:endParaRPr lang="en-US" dirty="0">
              <a:hlinkClick r:id="rId5"/>
            </a:endParaRPr>
          </a:p>
          <a:p>
            <a:pPr marL="0" indent="0">
              <a:buNone/>
            </a:pPr>
            <a:r>
              <a:rPr lang="en-US" dirty="0">
                <a:hlinkClick r:id="rId5"/>
              </a:rPr>
              <a:t>I Can Has .NET 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77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Right 13"/>
          <p:cNvSpPr/>
          <p:nvPr/>
        </p:nvSpPr>
        <p:spPr>
          <a:xfrm rot="8055309">
            <a:off x="6058931" y="3467359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/>
          <p:cNvSpPr/>
          <p:nvPr/>
        </p:nvSpPr>
        <p:spPr>
          <a:xfrm rot="2713693">
            <a:off x="4363212" y="3478556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command line image transparent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1075" y="2017895"/>
            <a:ext cx="1688123" cy="168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  <a:br>
              <a:rPr lang="en-US" dirty="0"/>
            </a:br>
            <a:r>
              <a:rPr lang="en-US" sz="2400" dirty="0"/>
              <a:t>2 Options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54" y="1592512"/>
            <a:ext cx="2438400" cy="2438400"/>
          </a:xfrm>
        </p:spPr>
      </p:pic>
      <p:pic>
        <p:nvPicPr>
          <p:cNvPr id="2056" name="Picture 8" descr="Image result for cloud icon transpar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4152464"/>
            <a:ext cx="34290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52387" y="5084466"/>
            <a:ext cx="277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Portability Service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85811" y="3516924"/>
            <a:ext cx="517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ApiPort						VS Extension</a:t>
            </a:r>
          </a:p>
        </p:txBody>
      </p:sp>
      <p:sp>
        <p:nvSpPr>
          <p:cNvPr id="17" name="Arrow: Right 16"/>
          <p:cNvSpPr/>
          <p:nvPr/>
        </p:nvSpPr>
        <p:spPr>
          <a:xfrm rot="10800000">
            <a:off x="8460711" y="2580602"/>
            <a:ext cx="1446963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endParaRPr lang="en-US" b="1" dirty="0"/>
          </a:p>
        </p:txBody>
      </p:sp>
      <p:sp>
        <p:nvSpPr>
          <p:cNvPr id="18" name="Arrow: Right 17"/>
          <p:cNvSpPr/>
          <p:nvPr/>
        </p:nvSpPr>
        <p:spPr>
          <a:xfrm>
            <a:off x="2141955" y="2580602"/>
            <a:ext cx="1135608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906348" y="1915790"/>
            <a:ext cx="1691566" cy="1691566"/>
            <a:chOff x="263255" y="1825358"/>
            <a:chExt cx="1691566" cy="1691566"/>
          </a:xfrm>
        </p:grpSpPr>
        <p:pic>
          <p:nvPicPr>
            <p:cNvPr id="21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135885" y="1915790"/>
            <a:ext cx="1691566" cy="1691566"/>
            <a:chOff x="263255" y="1825358"/>
            <a:chExt cx="1691566" cy="1691566"/>
          </a:xfrm>
        </p:grpSpPr>
        <p:pic>
          <p:nvPicPr>
            <p:cNvPr id="25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6254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2318</TotalTime>
  <Words>1251</Words>
  <Application>Microsoft Office PowerPoint</Application>
  <PresentationFormat>Widescreen</PresentationFormat>
  <Paragraphs>394</Paragraphs>
  <Slides>29</Slides>
  <Notes>14</Notes>
  <HiddenSlides>0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  <vt:variant>
        <vt:lpstr>Custom Shows</vt:lpstr>
      </vt:variant>
      <vt:variant>
        <vt:i4>2</vt:i4>
      </vt:variant>
    </vt:vector>
  </HeadingPairs>
  <TitlesOfParts>
    <vt:vector size="42" baseType="lpstr">
      <vt:lpstr>Arial</vt:lpstr>
      <vt:lpstr>Calibri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From Legacy MVC to Modern MVC An ASP.NET Core Migration Path</vt:lpstr>
      <vt:lpstr>Agenda</vt:lpstr>
      <vt:lpstr>You Are Here</vt:lpstr>
      <vt:lpstr>Determine Your Upgrade Path</vt:lpstr>
      <vt:lpstr>The Value Proposition of .NET Core</vt:lpstr>
      <vt:lpstr>Assembly Portability</vt:lpstr>
      <vt:lpstr>Precompiler Directives</vt:lpstr>
      <vt:lpstr>Portability Analyzers</vt:lpstr>
      <vt:lpstr>.NET Portability Analyzer 2 Options</vt:lpstr>
      <vt:lpstr>&gt;DEMO</vt:lpstr>
      <vt:lpstr>Dependency Injection</vt:lpstr>
      <vt:lpstr>Native IoC Container Constructor Injection</vt:lpstr>
      <vt:lpstr>Autofac Constructor Injection</vt:lpstr>
      <vt:lpstr>3rd Party DI Frameworks</vt:lpstr>
      <vt:lpstr>App Settings</vt:lpstr>
      <vt:lpstr>XML is Abandoned for JSON</vt:lpstr>
      <vt:lpstr>Retrieving App Settings Option 1</vt:lpstr>
      <vt:lpstr>Retrieving App Settings Option 2</vt:lpstr>
      <vt:lpstr>Package Management</vt:lpstr>
      <vt:lpstr>NuGet Changes</vt:lpstr>
      <vt:lpstr>NuGet Centralized Packages Repository</vt:lpstr>
      <vt:lpstr>NuGet Transitive References</vt:lpstr>
      <vt:lpstr>Bower Static Asset Acquisition</vt:lpstr>
      <vt:lpstr>Bundling &amp; Minification</vt:lpstr>
      <vt:lpstr>A Look at Where We’ve Been</vt:lpstr>
      <vt:lpstr>The Way Forward</vt:lpstr>
      <vt:lpstr>…but Gulp still has its place</vt:lpstr>
      <vt:lpstr>Resources</vt:lpstr>
      <vt:lpstr>Thank you!</vt:lpstr>
      <vt:lpstr>Sponsor Slides</vt:lpstr>
      <vt:lpstr>Main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ASP.NET Core Migration Path</dc:title>
  <dc:creator>Scott Addie</dc:creator>
  <cp:keywords>.NET, ASP.NET, MVC, ASP.NET Core, Visual Studio</cp:keywords>
  <cp:lastModifiedBy>Addie, Scott T.</cp:lastModifiedBy>
  <cp:revision>415</cp:revision>
  <dcterms:created xsi:type="dcterms:W3CDTF">2016-07-13T16:00:36Z</dcterms:created>
  <dcterms:modified xsi:type="dcterms:W3CDTF">2016-10-25T02:45:10Z</dcterms:modified>
</cp:coreProperties>
</file>